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Play"/>
      <p:regular r:id="rId26"/>
      <p:bold r:id="rId27"/>
    </p:embeddedFont>
    <p:embeddedFont>
      <p:font typeface="Tahoma"/>
      <p:regular r:id="rId28"/>
      <p:bold r:id="rId29"/>
    </p:embeddedFont>
    <p:embeddedFont>
      <p:font typeface="Open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hagKisVkEmDSWTvN9b0MCZrqf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-regular.fntdata"/><Relationship Id="rId25" Type="http://schemas.openxmlformats.org/officeDocument/2006/relationships/slide" Target="slides/slide21.xml"/><Relationship Id="rId28" Type="http://schemas.openxmlformats.org/officeDocument/2006/relationships/font" Target="fonts/Tahoma-regular.fntdata"/><Relationship Id="rId27" Type="http://schemas.openxmlformats.org/officeDocument/2006/relationships/font" Target="fonts/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ahom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Light-bold.fntdata"/><Relationship Id="rId30" Type="http://schemas.openxmlformats.org/officeDocument/2006/relationships/font" Target="fonts/Open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Ligh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050ff9581c_2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050ff9581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50ff9581c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50ff9581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50ff9581c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50ff9581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050ff9581c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050ff9581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50ff9581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050ff9581c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0ff9581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50ff958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50ff9581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050ff9581c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ctrTitle"/>
          </p:nvPr>
        </p:nvSpPr>
        <p:spPr>
          <a:xfrm>
            <a:off x="1524003" y="1122361"/>
            <a:ext cx="9144000" cy="3025310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6600"/>
              <a:buFont typeface="Play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subTitle"/>
          </p:nvPr>
        </p:nvSpPr>
        <p:spPr>
          <a:xfrm>
            <a:off x="1524003" y="4386733"/>
            <a:ext cx="9144000" cy="1135529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440"/>
              <a:buNone/>
              <a:defRPr b="1" sz="1800" cap="none"/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>
            <a:off x="1143000" y="533396"/>
            <a:ext cx="9905996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 rot="5400000">
            <a:off x="4083788" y="-931239"/>
            <a:ext cx="4024420" cy="9905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8"/>
          <p:cNvSpPr txBox="1"/>
          <p:nvPr>
            <p:ph type="title"/>
          </p:nvPr>
        </p:nvSpPr>
        <p:spPr>
          <a:xfrm rot="5400000">
            <a:off x="7133436" y="1956596"/>
            <a:ext cx="5811834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" type="body"/>
          </p:nvPr>
        </p:nvSpPr>
        <p:spPr>
          <a:xfrm rot="5400000">
            <a:off x="1799434" y="-596102"/>
            <a:ext cx="5811834" cy="7734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8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8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1143000" y="533396"/>
            <a:ext cx="9905996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" type="body"/>
          </p:nvPr>
        </p:nvSpPr>
        <p:spPr>
          <a:xfrm>
            <a:off x="1143000" y="2009549"/>
            <a:ext cx="9905996" cy="4024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831847" y="1709735"/>
            <a:ext cx="10515600" cy="28527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831847" y="4589465"/>
            <a:ext cx="10515600" cy="1500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98989"/>
              </a:buClr>
              <a:buSzPts val="1920"/>
              <a:buNone/>
              <a:defRPr>
                <a:solidFill>
                  <a:srgbClr val="898989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1143000" y="533396"/>
            <a:ext cx="9905996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8203" y="1924491"/>
            <a:ext cx="5181603" cy="425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6172200" y="1924491"/>
            <a:ext cx="5181603" cy="425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1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839784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body"/>
          </p:nvPr>
        </p:nvSpPr>
        <p:spPr>
          <a:xfrm>
            <a:off x="839784" y="1734324"/>
            <a:ext cx="5157782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600"/>
              <a:buNone/>
              <a:defRPr b="1" sz="2000" cap="none"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2" type="body"/>
          </p:nvPr>
        </p:nvSpPr>
        <p:spPr>
          <a:xfrm>
            <a:off x="839784" y="2558235"/>
            <a:ext cx="5157782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body"/>
          </p:nvPr>
        </p:nvSpPr>
        <p:spPr>
          <a:xfrm>
            <a:off x="6172200" y="1734324"/>
            <a:ext cx="5183184" cy="823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600"/>
              <a:buNone/>
              <a:defRPr b="1" sz="2000" cap="none"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4" type="body"/>
          </p:nvPr>
        </p:nvSpPr>
        <p:spPr>
          <a:xfrm>
            <a:off x="6172200" y="2558235"/>
            <a:ext cx="5183184" cy="368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0988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4pPr>
            <a:lvl5pPr indent="-3098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type="title"/>
          </p:nvPr>
        </p:nvSpPr>
        <p:spPr>
          <a:xfrm>
            <a:off x="1143000" y="533396"/>
            <a:ext cx="9905996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4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" type="body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116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2560"/>
              <a:buChar char="•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2240"/>
              <a:buChar char="•"/>
              <a:defRPr sz="2800"/>
            </a:lvl2pPr>
            <a:lvl3pPr indent="-35051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920"/>
              <a:buChar char="•"/>
              <a:defRPr sz="24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 sz="20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2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280"/>
              <a:buNone/>
              <a:defRPr sz="1600"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9784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/>
          <p:nvPr>
            <p:ph idx="2" type="pic"/>
          </p:nvPr>
        </p:nvSpPr>
        <p:spPr>
          <a:xfrm>
            <a:off x="5183184" y="987423"/>
            <a:ext cx="6172200" cy="4873623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839784" y="2057400"/>
            <a:ext cx="3932240" cy="381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280"/>
              <a:buNone/>
              <a:defRPr sz="1600"/>
            </a:lvl1pPr>
            <a:lvl2pPr indent="-32004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4pPr>
            <a:lvl5pPr indent="-32003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1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7"/>
          <p:cNvCxnSpPr/>
          <p:nvPr/>
        </p:nvCxnSpPr>
        <p:spPr>
          <a:xfrm flipH="1">
            <a:off x="0" y="0"/>
            <a:ext cx="3119722" cy="685800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7" name="Google Shape;7;p17"/>
          <p:cNvCxnSpPr/>
          <p:nvPr/>
        </p:nvCxnSpPr>
        <p:spPr>
          <a:xfrm flipH="1">
            <a:off x="0" y="0"/>
            <a:ext cx="903765" cy="6543675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8" name="Google Shape;8;p17"/>
          <p:cNvCxnSpPr/>
          <p:nvPr/>
        </p:nvCxnSpPr>
        <p:spPr>
          <a:xfrm rot="10800000">
            <a:off x="-42867" y="5791196"/>
            <a:ext cx="6286509" cy="1066804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9" name="Google Shape;9;p17"/>
          <p:cNvCxnSpPr/>
          <p:nvPr/>
        </p:nvCxnSpPr>
        <p:spPr>
          <a:xfrm flipH="1">
            <a:off x="8462964" y="5848346"/>
            <a:ext cx="3729032" cy="1009654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" name="Google Shape;10;p17"/>
          <p:cNvCxnSpPr/>
          <p:nvPr/>
        </p:nvCxnSpPr>
        <p:spPr>
          <a:xfrm flipH="1">
            <a:off x="11543157" y="1647821"/>
            <a:ext cx="648839" cy="5210179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1" name="Google Shape;11;p17"/>
          <p:cNvCxnSpPr/>
          <p:nvPr/>
        </p:nvCxnSpPr>
        <p:spPr>
          <a:xfrm rot="10800000">
            <a:off x="10781553" y="0"/>
            <a:ext cx="1410443" cy="4258342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2" name="Google Shape;12;p17"/>
          <p:cNvCxnSpPr/>
          <p:nvPr/>
        </p:nvCxnSpPr>
        <p:spPr>
          <a:xfrm rot="10800000">
            <a:off x="6529392" y="-4764"/>
            <a:ext cx="5662604" cy="931974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3" name="Google Shape;13;p17"/>
          <p:cNvSpPr txBox="1"/>
          <p:nvPr>
            <p:ph type="title"/>
          </p:nvPr>
        </p:nvSpPr>
        <p:spPr>
          <a:xfrm>
            <a:off x="1143000" y="533396"/>
            <a:ext cx="9905996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  <a:defRPr b="0" i="1" sz="4400" u="none" cap="none" strike="noStrike">
                <a:solidFill>
                  <a:srgbClr val="231B3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1143000" y="2009549"/>
            <a:ext cx="9905996" cy="4024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31B31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7337099" y="6398879"/>
            <a:ext cx="4193904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154433" y="6398879"/>
            <a:ext cx="4497311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200"/>
              <a:buFont typeface="Play"/>
              <a:buNone/>
              <a:defRPr b="1" i="0" sz="1200" u="none" cap="none" strike="noStrike">
                <a:solidFill>
                  <a:srgbClr val="231B3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11602474" y="6398879"/>
            <a:ext cx="470888" cy="365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1100"/>
              <a:buFont typeface="Open Sans Light"/>
              <a:buNone/>
              <a:defRPr b="0" i="0" sz="11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7.jp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/>
        </p:nvSpPr>
        <p:spPr>
          <a:xfrm>
            <a:off x="1566595" y="2551605"/>
            <a:ext cx="59814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2400"/>
              <a:buFont typeface="Open Sans Light"/>
              <a:buNone/>
            </a:pPr>
            <a:r>
              <a:rPr b="0" i="0" lang="en-US" sz="24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Integrantes del Grupo # </a:t>
            </a:r>
            <a:r>
              <a:rPr lang="en-US" sz="2400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ALVARO POMA</a:t>
            </a:r>
            <a:endParaRPr b="0" i="0" sz="2400" u="none" cap="none" strike="noStrike">
              <a:solidFill>
                <a:srgbClr val="231B3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31B31"/>
              </a:buClr>
              <a:buSzPts val="192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31B3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MOLINA NELSON</a:t>
            </a:r>
            <a:endParaRPr/>
          </a:p>
        </p:txBody>
      </p:sp>
      <p:pic>
        <p:nvPicPr>
          <p:cNvPr descr="Logotipo&#10;&#10;Descripción generada automáticamente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9538" y="789712"/>
            <a:ext cx="4969553" cy="433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50ff9581c_2_36"/>
          <p:cNvSpPr/>
          <p:nvPr/>
        </p:nvSpPr>
        <p:spPr>
          <a:xfrm>
            <a:off x="15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050ff9581c_2_36"/>
          <p:cNvSpPr/>
          <p:nvPr/>
        </p:nvSpPr>
        <p:spPr>
          <a:xfrm>
            <a:off x="6845075" y="2670675"/>
            <a:ext cx="4599300" cy="37776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Procesos</a:t>
            </a:r>
            <a:endParaRPr sz="1700"/>
          </a:p>
        </p:txBody>
      </p:sp>
      <p:pic>
        <p:nvPicPr>
          <p:cNvPr id="269" name="Google Shape;269;g2050ff9581c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525" y="2794175"/>
            <a:ext cx="5526024" cy="35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050ff9581c_2_36"/>
          <p:cNvSpPr/>
          <p:nvPr/>
        </p:nvSpPr>
        <p:spPr>
          <a:xfrm>
            <a:off x="7378912" y="3463194"/>
            <a:ext cx="3625800" cy="75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Servicio web</a:t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050ff9581c_2_36"/>
          <p:cNvSpPr/>
          <p:nvPr/>
        </p:nvSpPr>
        <p:spPr>
          <a:xfrm>
            <a:off x="7331837" y="4434819"/>
            <a:ext cx="3625800" cy="75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Obtención de </a:t>
            </a: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050ff9581c_2_36"/>
          <p:cNvSpPr/>
          <p:nvPr/>
        </p:nvSpPr>
        <p:spPr>
          <a:xfrm>
            <a:off x="7378912" y="5406444"/>
            <a:ext cx="3625800" cy="75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Procesamiento de </a:t>
            </a: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y alarmas</a:t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050ff9581c_2_36"/>
          <p:cNvSpPr txBox="1"/>
          <p:nvPr>
            <p:ph type="title"/>
          </p:nvPr>
        </p:nvSpPr>
        <p:spPr>
          <a:xfrm>
            <a:off x="1143000" y="404671"/>
            <a:ext cx="9906000" cy="138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¿Como implementamos todo eso en tiempo real?</a:t>
            </a:r>
            <a:endParaRPr/>
          </a:p>
        </p:txBody>
      </p:sp>
      <p:sp>
        <p:nvSpPr>
          <p:cNvPr id="274" name="Google Shape;274;g2050ff9581c_2_36"/>
          <p:cNvSpPr txBox="1"/>
          <p:nvPr/>
        </p:nvSpPr>
        <p:spPr>
          <a:xfrm>
            <a:off x="1697175" y="1693150"/>
            <a:ext cx="8965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231B31"/>
                </a:solidFill>
                <a:latin typeface="Play"/>
                <a:ea typeface="Play"/>
                <a:cs typeface="Play"/>
                <a:sym typeface="Play"/>
              </a:rPr>
              <a:t>Programacion multi hilo</a:t>
            </a:r>
            <a:endParaRPr i="1" sz="4400">
              <a:solidFill>
                <a:srgbClr val="231B3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50ff9581c_1_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050ff9581c_1_8"/>
          <p:cNvPicPr preferRelativeResize="0"/>
          <p:nvPr/>
        </p:nvPicPr>
        <p:blipFill rotWithShape="1">
          <a:blip r:embed="rId3">
            <a:alphaModFix/>
          </a:blip>
          <a:srcRect b="7617" l="0" r="0" t="6501"/>
          <a:stretch/>
        </p:blipFill>
        <p:spPr>
          <a:xfrm>
            <a:off x="1300350" y="1408300"/>
            <a:ext cx="9458448" cy="47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050ff9581c_1_8"/>
          <p:cNvSpPr/>
          <p:nvPr/>
        </p:nvSpPr>
        <p:spPr>
          <a:xfrm>
            <a:off x="1152462" y="436169"/>
            <a:ext cx="3625800" cy="75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Servicio web</a:t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 rot="5400000">
            <a:off x="695475" y="-904875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3508312" y="-3342806"/>
            <a:ext cx="3625800" cy="75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Algoritmo para la </a:t>
            </a: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detección</a:t>
            </a:r>
            <a:r>
              <a:rPr lang="en-US" sz="24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 personas  </a:t>
            </a:r>
            <a:endParaRPr sz="24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9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291" name="Google Shape;291;p9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9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296" name="Google Shape;296;p9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0" name="Google Shape;3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3175" y="-2200275"/>
            <a:ext cx="4790850" cy="88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0" y="-43325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10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309" name="Google Shape;309;p10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10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314" name="Google Shape;314;p10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10"/>
          <p:cNvSpPr/>
          <p:nvPr/>
        </p:nvSpPr>
        <p:spPr>
          <a:xfrm>
            <a:off x="1086011" y="205788"/>
            <a:ext cx="2902013" cy="9389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Procesamiento de imágenes </a:t>
            </a:r>
            <a:endParaRPr/>
          </a:p>
        </p:txBody>
      </p:sp>
      <p:pic>
        <p:nvPicPr>
          <p:cNvPr id="319" name="Google Shape;3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974" y="126125"/>
            <a:ext cx="6317950" cy="30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0"/>
          <p:cNvSpPr txBox="1"/>
          <p:nvPr/>
        </p:nvSpPr>
        <p:spPr>
          <a:xfrm>
            <a:off x="1086000" y="3441325"/>
            <a:ext cx="4626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Eliminación</a:t>
            </a: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 de ruido </a:t>
            </a: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gaussiano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Disminuir el tamaño de la imagen 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Sustracción</a:t>
            </a: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 de fondo -&gt; </a:t>
            </a: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Obtención</a:t>
            </a: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 de burbujas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1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329" name="Google Shape;329;p11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1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334" name="Google Shape;334;p11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" name="Google Shape;338;p11"/>
          <p:cNvSpPr/>
          <p:nvPr/>
        </p:nvSpPr>
        <p:spPr>
          <a:xfrm>
            <a:off x="-88584" y="245643"/>
            <a:ext cx="6266700" cy="140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Object Detection</a:t>
            </a:r>
            <a:endParaRPr sz="29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6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3609841" y="1474743"/>
            <a:ext cx="6266700" cy="140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9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6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5517691" y="2458043"/>
            <a:ext cx="6266700" cy="140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Hardcascade</a:t>
            </a:r>
            <a:endParaRPr sz="297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6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149" y="3508794"/>
            <a:ext cx="6496957" cy="291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50ff9581c_2_5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2050ff9581c_2_50"/>
          <p:cNvSpPr txBox="1"/>
          <p:nvPr/>
        </p:nvSpPr>
        <p:spPr>
          <a:xfrm>
            <a:off x="1851000" y="1618325"/>
            <a:ext cx="6741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Determinación de Blob’s</a:t>
            </a:r>
            <a:endParaRPr sz="19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Filtro Kalman </a:t>
            </a:r>
            <a:endParaRPr sz="19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8" name="Google Shape;348;g2050ff9581c_2_50"/>
          <p:cNvSpPr/>
          <p:nvPr/>
        </p:nvSpPr>
        <p:spPr>
          <a:xfrm>
            <a:off x="1086011" y="205788"/>
            <a:ext cx="2901900" cy="93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  <a:endParaRPr/>
          </a:p>
        </p:txBody>
      </p:sp>
      <p:pic>
        <p:nvPicPr>
          <p:cNvPr id="349" name="Google Shape;349;g2050ff9581c_2_50"/>
          <p:cNvPicPr preferRelativeResize="0"/>
          <p:nvPr/>
        </p:nvPicPr>
        <p:blipFill rotWithShape="1">
          <a:blip r:embed="rId3">
            <a:alphaModFix/>
          </a:blip>
          <a:srcRect b="0" l="6655" r="13151" t="0"/>
          <a:stretch/>
        </p:blipFill>
        <p:spPr>
          <a:xfrm>
            <a:off x="3055800" y="2820775"/>
            <a:ext cx="7711499" cy="33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7" name="Google Shape;357;p13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358" name="Google Shape;358;p13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3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363" name="Google Shape;363;p13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13"/>
          <p:cNvSpPr/>
          <p:nvPr/>
        </p:nvSpPr>
        <p:spPr>
          <a:xfrm>
            <a:off x="293519" y="292132"/>
            <a:ext cx="7091400" cy="89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Envío de datos - Históricos</a:t>
            </a:r>
            <a:endParaRPr/>
          </a:p>
        </p:txBody>
      </p:sp>
      <p:pic>
        <p:nvPicPr>
          <p:cNvPr id="368" name="Google Shape;3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50" y="1791200"/>
            <a:ext cx="9748601" cy="47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50ff9581c_1_1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g2050ff9581c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525" y="218875"/>
            <a:ext cx="2948940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050ff9581c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506" y="2390225"/>
            <a:ext cx="3339425" cy="31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050ff9581c_1_14"/>
          <p:cNvSpPr/>
          <p:nvPr/>
        </p:nvSpPr>
        <p:spPr>
          <a:xfrm>
            <a:off x="293519" y="292132"/>
            <a:ext cx="7091400" cy="898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Envío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de datos - Alarmas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rgbClr val="1E4E79"/>
              </a:gs>
              <a:gs pos="100000">
                <a:srgbClr val="2E75B5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 flipH="1" rot="10800000">
            <a:off x="8128857" y="35"/>
            <a:ext cx="4063143" cy="1576412"/>
          </a:xfrm>
          <a:prstGeom prst="rect">
            <a:avLst/>
          </a:prstGeom>
          <a:gradFill>
            <a:gsLst>
              <a:gs pos="0">
                <a:srgbClr val="1E4E79">
                  <a:alpha val="67843"/>
                </a:srgbClr>
              </a:gs>
              <a:gs pos="19000">
                <a:srgbClr val="1E4E79">
                  <a:alpha val="67843"/>
                </a:srgbClr>
              </a:gs>
              <a:gs pos="100000">
                <a:srgbClr val="5B9BD5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2"/>
          <p:cNvSpPr/>
          <p:nvPr/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6000">
                <a:srgbClr val="000000">
                  <a:alpha val="0"/>
                </a:srgbClr>
              </a:gs>
              <a:gs pos="99000">
                <a:srgbClr val="000000">
                  <a:alpha val="86666"/>
                </a:srgbClr>
              </a:gs>
              <a:gs pos="100000">
                <a:srgbClr val="000000">
                  <a:alpha val="86666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rgbClr val="5B9BD5">
                  <a:alpha val="16862"/>
                </a:srgbClr>
              </a:gs>
              <a:gs pos="74000">
                <a:srgbClr val="1E4E79">
                  <a:alpha val="0"/>
                </a:srgbClr>
              </a:gs>
              <a:gs pos="100000">
                <a:srgbClr val="1E4E79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279782" y="338932"/>
            <a:ext cx="7091300" cy="89858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Resultados, 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gráficas</a:t>
            </a: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y tablas </a:t>
            </a:r>
            <a:endParaRPr/>
          </a:p>
        </p:txBody>
      </p:sp>
      <p:pic>
        <p:nvPicPr>
          <p:cNvPr id="387" name="Google Shape;3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00" y="1982850"/>
            <a:ext cx="5029025" cy="42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249" y="1992375"/>
            <a:ext cx="4772675" cy="42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1" y="0"/>
            <a:ext cx="3927944" cy="7474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Conclusiones  </a:t>
            </a:r>
            <a:endParaRPr/>
          </a:p>
        </p:txBody>
      </p:sp>
      <p:grpSp>
        <p:nvGrpSpPr>
          <p:cNvPr id="397" name="Google Shape;397;p14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398" name="Google Shape;398;p14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14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403" name="Google Shape;403;p14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14"/>
          <p:cNvSpPr txBox="1"/>
          <p:nvPr/>
        </p:nvSpPr>
        <p:spPr>
          <a:xfrm>
            <a:off x="985962" y="1327868"/>
            <a:ext cx="982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logra implementar un contador de personas con una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 y un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cámara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PI, por otro lado se hace uso de las librerías de OPEN CV y Python para la adquisición y procesamiento de imágenes </a:t>
            </a:r>
            <a:endParaRPr/>
          </a:p>
        </p:txBody>
      </p:sp>
      <p:sp>
        <p:nvSpPr>
          <p:cNvPr id="408" name="Google Shape;408;p14"/>
          <p:cNvSpPr txBox="1"/>
          <p:nvPr/>
        </p:nvSpPr>
        <p:spPr>
          <a:xfrm>
            <a:off x="985962" y="2725511"/>
            <a:ext cx="982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utiliza tago para representar las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gráficas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tablas de datos de las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entran en un determinado lugar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 se puede consultar los datos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vía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movil o ordenador siempre y cuando se tenga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dirección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CPD </a:t>
            </a:r>
            <a:endParaRPr/>
          </a:p>
        </p:txBody>
      </p:sp>
      <p:sp>
        <p:nvSpPr>
          <p:cNvPr id="409" name="Google Shape;409;p14"/>
          <p:cNvSpPr txBox="1"/>
          <p:nvPr/>
        </p:nvSpPr>
        <p:spPr>
          <a:xfrm>
            <a:off x="985962" y="4281685"/>
            <a:ext cx="977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futuro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puede recoger datos para realizar cálculos estadísticos y así poder determinar comportamientos en los seres humanos para big data como la media de lugares visitados por la mayoría de los humanos.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8392150" y="2950224"/>
            <a:ext cx="12192000" cy="6857400"/>
          </a:xfrm>
          <a:prstGeom prst="rect">
            <a:avLst/>
          </a:prstGeom>
          <a:solidFill>
            <a:srgbClr val="F0F3F3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9" name="Google Shape;99;p1"/>
          <p:cNvSpPr txBox="1"/>
          <p:nvPr>
            <p:ph type="ctrTitle"/>
          </p:nvPr>
        </p:nvSpPr>
        <p:spPr>
          <a:xfrm>
            <a:off x="471903" y="1646194"/>
            <a:ext cx="5407899" cy="4055254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3200"/>
              <a:buFont typeface="Play"/>
              <a:buNone/>
            </a:pPr>
            <a:r>
              <a:rPr b="1" lang="en-US" sz="3200"/>
              <a:t>Sistemas Digitales Avanzados y Aplicaciones </a:t>
            </a:r>
            <a:br>
              <a:rPr b="1" lang="en-US" sz="3200"/>
            </a:br>
            <a:br>
              <a:rPr b="1" lang="en-US" sz="3200"/>
            </a:br>
            <a:r>
              <a:rPr b="1" lang="en-US" sz="3200"/>
              <a:t>SISTEMA EMBEBIDO IoT </a:t>
            </a:r>
            <a:endParaRPr b="1" sz="3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3200"/>
              <a:buFont typeface="Play"/>
              <a:buNone/>
            </a:pPr>
            <a:r>
              <a:rPr b="1" lang="en-US" sz="3200"/>
              <a:t>CONTADOR DE PERSONAS A TRAVÉS DE VISIÓN ARTIFICIAL</a:t>
            </a:r>
            <a:r>
              <a:rPr lang="en-US" sz="3200"/>
              <a:t> </a:t>
            </a:r>
            <a:endParaRPr sz="3200"/>
          </a:p>
        </p:txBody>
      </p:sp>
      <p:pic>
        <p:nvPicPr>
          <p:cNvPr descr="Modelo molecular en blanco y negro" id="100" name="Google Shape;100;p1"/>
          <p:cNvPicPr preferRelativeResize="0"/>
          <p:nvPr/>
        </p:nvPicPr>
        <p:blipFill rotWithShape="1">
          <a:blip r:embed="rId3">
            <a:alphaModFix/>
          </a:blip>
          <a:srcRect b="0" l="11667" r="36681" t="0"/>
          <a:stretch/>
        </p:blipFill>
        <p:spPr>
          <a:xfrm>
            <a:off x="5879802" y="-6345"/>
            <a:ext cx="6312192" cy="687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"/>
          <p:cNvCxnSpPr/>
          <p:nvPr/>
        </p:nvCxnSpPr>
        <p:spPr>
          <a:xfrm flipH="1">
            <a:off x="6634712" y="0"/>
            <a:ext cx="914400" cy="6857350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2" name="Google Shape;102;p1"/>
          <p:cNvSpPr/>
          <p:nvPr/>
        </p:nvSpPr>
        <p:spPr>
          <a:xfrm flipH="1" rot="10800000">
            <a:off x="15786914" y="-8594692"/>
            <a:ext cx="4642097" cy="132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Modelado y simulación de un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03" name="Google Shape;10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7754" y="0"/>
            <a:ext cx="1049868" cy="9149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/>
          <p:nvPr/>
        </p:nvSpPr>
        <p:spPr>
          <a:xfrm flipH="1" rot="10800000">
            <a:off x="15786914" y="-9135038"/>
            <a:ext cx="4642097" cy="3170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enlace para la transmisión de energía eléctrica en alto nivel de tensión continua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9800" y="0"/>
            <a:ext cx="631220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00625" y="2818575"/>
            <a:ext cx="1108174" cy="3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5"/>
          <p:cNvSpPr/>
          <p:nvPr/>
        </p:nvSpPr>
        <p:spPr>
          <a:xfrm>
            <a:off x="301" y="0"/>
            <a:ext cx="4282800" cy="765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1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Trabajo futuros  </a:t>
            </a:r>
            <a:endParaRPr/>
          </a:p>
        </p:txBody>
      </p:sp>
      <p:grpSp>
        <p:nvGrpSpPr>
          <p:cNvPr id="418" name="Google Shape;418;p15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419" name="Google Shape;419;p15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5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424" name="Google Shape;424;p15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" name="Google Shape;428;p15"/>
          <p:cNvSpPr/>
          <p:nvPr/>
        </p:nvSpPr>
        <p:spPr>
          <a:xfrm>
            <a:off x="4288662" y="989496"/>
            <a:ext cx="2835677" cy="124168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Implementación en centros de almacenaje </a:t>
            </a: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7650224" y="1867623"/>
            <a:ext cx="2835676" cy="130445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Limitar el # de personas a contar en ciertos eventos</a:t>
            </a: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927100" y="1930400"/>
            <a:ext cx="2835677" cy="124168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Pi es una poderosa herramienta para el procesado de imágenes en la industria</a:t>
            </a: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4341611" y="4901317"/>
            <a:ext cx="2835677" cy="130445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pudo crear una aplicación contadora de personas con un presupuesto económico</a:t>
            </a: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927099" y="3827295"/>
            <a:ext cx="2835677" cy="124168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la logrado implementar técnicas de Deep learnig en el contador de personas</a:t>
            </a:r>
            <a:endParaRPr/>
          </a:p>
        </p:txBody>
      </p:sp>
      <p:sp>
        <p:nvSpPr>
          <p:cNvPr id="433" name="Google Shape;433;p15"/>
          <p:cNvSpPr/>
          <p:nvPr/>
        </p:nvSpPr>
        <p:spPr>
          <a:xfrm>
            <a:off x="7626765" y="3710583"/>
            <a:ext cx="2835675" cy="130445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Implementación de una batería para conseguir autonomía </a:t>
            </a: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4521200" y="2844800"/>
            <a:ext cx="2476500" cy="168565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(Contador de Personas)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 txBox="1"/>
          <p:nvPr>
            <p:ph type="title"/>
          </p:nvPr>
        </p:nvSpPr>
        <p:spPr>
          <a:xfrm>
            <a:off x="1979579" y="2790214"/>
            <a:ext cx="8156643" cy="1382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1B31"/>
              </a:buClr>
              <a:buSzPts val="4400"/>
              <a:buFont typeface="Play"/>
              <a:buNone/>
            </a:pPr>
            <a:r>
              <a:rPr b="1" lang="en-US"/>
              <a:t>GRACIAS POR SU ATENCIÓN</a:t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50ff9581c_1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2" name="Google Shape;112;g2050ff9581c_1_27"/>
          <p:cNvSpPr/>
          <p:nvPr/>
        </p:nvSpPr>
        <p:spPr>
          <a:xfrm>
            <a:off x="0" y="649"/>
            <a:ext cx="12192000" cy="6857400"/>
          </a:xfrm>
          <a:prstGeom prst="rect">
            <a:avLst/>
          </a:prstGeom>
          <a:solidFill>
            <a:srgbClr val="F0F3F3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ÍNDICE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OBJETIVOS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DESCRIPCIÓN</a:t>
            </a:r>
            <a:r>
              <a:rPr lang="en-US" sz="2100">
                <a:solidFill>
                  <a:schemeClr val="dk1"/>
                </a:solidFill>
              </a:rPr>
              <a:t> DEL PROBLEMA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SOLUCIÓN</a:t>
            </a:r>
            <a:r>
              <a:rPr lang="en-US" sz="2100">
                <a:solidFill>
                  <a:schemeClr val="dk1"/>
                </a:solidFill>
              </a:rPr>
              <a:t> DE LA </a:t>
            </a:r>
            <a:r>
              <a:rPr lang="en-US" sz="2100">
                <a:solidFill>
                  <a:schemeClr val="dk1"/>
                </a:solidFill>
              </a:rPr>
              <a:t>TEMÁTICA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CONCLUSIONES Y TRABAJOS FUTUROS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Modelo molecular en blanco y negro" id="113" name="Google Shape;113;g2050ff9581c_1_27"/>
          <p:cNvPicPr preferRelativeResize="0"/>
          <p:nvPr/>
        </p:nvPicPr>
        <p:blipFill rotWithShape="1">
          <a:blip r:embed="rId3">
            <a:alphaModFix/>
          </a:blip>
          <a:srcRect b="0" l="11667" r="36681" t="0"/>
          <a:stretch/>
        </p:blipFill>
        <p:spPr>
          <a:xfrm>
            <a:off x="5879802" y="-6345"/>
            <a:ext cx="6312192" cy="68743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g2050ff9581c_1_27"/>
          <p:cNvCxnSpPr/>
          <p:nvPr/>
        </p:nvCxnSpPr>
        <p:spPr>
          <a:xfrm flipH="1">
            <a:off x="6634712" y="0"/>
            <a:ext cx="914400" cy="6857400"/>
          </a:xfrm>
          <a:prstGeom prst="straightConnector1">
            <a:avLst/>
          </a:prstGeom>
          <a:noFill/>
          <a:ln cap="flat" cmpd="sng" w="12700">
            <a:solidFill>
              <a:srgbClr val="B13B83">
                <a:alpha val="698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5" name="Google Shape;115;g2050ff9581c_1_27"/>
          <p:cNvSpPr/>
          <p:nvPr/>
        </p:nvSpPr>
        <p:spPr>
          <a:xfrm flipH="1" rot="10800000">
            <a:off x="15786914" y="-8594554"/>
            <a:ext cx="46422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Modelado y simulación de un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tipo&#10;&#10;Descripción generada automáticamente" id="116" name="Google Shape;116;g2050ff9581c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7754" y="0"/>
            <a:ext cx="1049868" cy="914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050ff9581c_1_27"/>
          <p:cNvSpPr/>
          <p:nvPr/>
        </p:nvSpPr>
        <p:spPr>
          <a:xfrm flipH="1" rot="10800000">
            <a:off x="15786914" y="-9135042"/>
            <a:ext cx="46422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ahoma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enlace para la transmisión de energía eléctrica en alto nivel de tensión continua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5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126" name="Google Shape;126;p5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5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131" name="Google Shape;131;p5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483140" y="511668"/>
            <a:ext cx="11225719" cy="590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8C0E47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8C0E47"/>
                </a:solidFill>
                <a:latin typeface="Tahoma"/>
                <a:ea typeface="Tahoma"/>
                <a:cs typeface="Tahoma"/>
                <a:sym typeface="Tahoma"/>
              </a:rPr>
              <a:t>Objetivos</a:t>
            </a:r>
            <a:endParaRPr b="1" i="0" sz="32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35539" y="3325633"/>
            <a:ext cx="1122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8C0E47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8C0E47"/>
                </a:solidFill>
                <a:latin typeface="Tahoma"/>
                <a:ea typeface="Tahoma"/>
                <a:cs typeface="Tahoma"/>
                <a:sym typeface="Tahoma"/>
              </a:rPr>
              <a:t>Objetivo Secundarios</a:t>
            </a:r>
            <a:endParaRPr b="1" i="0" sz="32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1067077" y="2313394"/>
            <a:ext cx="884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Desarrollar un contador de personas utilizando un sistema embebido basado en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38" name="Google Shape;138;p5"/>
          <p:cNvSpPr txBox="1"/>
          <p:nvPr/>
        </p:nvSpPr>
        <p:spPr>
          <a:xfrm>
            <a:off x="635539" y="1574114"/>
            <a:ext cx="11225719" cy="590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8C0E47"/>
              </a:buClr>
              <a:buSzPts val="3200"/>
              <a:buFont typeface="Noto Sans Symbols"/>
              <a:buChar char="⮚"/>
            </a:pPr>
            <a:r>
              <a:rPr b="1" i="0" lang="en-US" sz="3200" u="none" cap="none" strike="noStrike">
                <a:solidFill>
                  <a:srgbClr val="8C0E47"/>
                </a:solidFill>
                <a:latin typeface="Tahoma"/>
                <a:ea typeface="Tahoma"/>
                <a:cs typeface="Tahoma"/>
                <a:sym typeface="Tahoma"/>
              </a:rPr>
              <a:t>Objetivo Principal</a:t>
            </a:r>
            <a:endParaRPr b="1" i="0" sz="32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001777" y="4282400"/>
            <a:ext cx="1054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técnicas de inteligencia artificial en Python para el  conteo de personas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 las componentes necesarias de la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Raspberry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Pi en este caso la cámara Pi como sensor principal.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el dispositivo tecnológico a la red de información para realización de pruebas de funcionamiento.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50ff9581c_1_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050ff9581c_1_0"/>
          <p:cNvSpPr txBox="1"/>
          <p:nvPr>
            <p:ph type="title"/>
          </p:nvPr>
        </p:nvSpPr>
        <p:spPr>
          <a:xfrm>
            <a:off x="1142850" y="352421"/>
            <a:ext cx="9906000" cy="138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¿Qué es un contador de personas con Iot?</a:t>
            </a:r>
            <a:endParaRPr sz="4000"/>
          </a:p>
        </p:txBody>
      </p:sp>
      <p:pic>
        <p:nvPicPr>
          <p:cNvPr id="146" name="Google Shape;146;g2050ff9581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63" y="2490825"/>
            <a:ext cx="399097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050ff9581c_1_0"/>
          <p:cNvSpPr txBox="1"/>
          <p:nvPr/>
        </p:nvSpPr>
        <p:spPr>
          <a:xfrm>
            <a:off x="5935675" y="1525025"/>
            <a:ext cx="3077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Es un dispositivo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tecnológico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que utiliza como sensor la PI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cámara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de la R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aspberry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PI que se encuentra observando un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área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determinada y restringida, que indica si una persona ha entrado o salido  del lugar y esos datos pueden ser consultados por cualquier usuario que tenga la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dirección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ip y 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conexión</a:t>
            </a: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 a internet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8" name="Google Shape;148;g2050ff9581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113" y="3907475"/>
            <a:ext cx="3694301" cy="277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120811" y="108419"/>
            <a:ext cx="3866989" cy="65358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6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Description of problem</a:t>
            </a:r>
            <a:endParaRPr sz="286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6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158" name="Google Shape;158;p6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6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163" name="Google Shape;163;p6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252" y="2058657"/>
            <a:ext cx="2941510" cy="288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2688" y="2145381"/>
            <a:ext cx="3235400" cy="2716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6"/>
          <p:cNvGrpSpPr/>
          <p:nvPr/>
        </p:nvGrpSpPr>
        <p:grpSpPr>
          <a:xfrm>
            <a:off x="3641194" y="1008347"/>
            <a:ext cx="5098472" cy="5381548"/>
            <a:chOff x="1553032" y="-204972"/>
            <a:chExt cx="5098472" cy="5381548"/>
          </a:xfrm>
        </p:grpSpPr>
        <p:sp>
          <p:nvSpPr>
            <p:cNvPr id="170" name="Google Shape;170;p6"/>
            <p:cNvSpPr/>
            <p:nvPr/>
          </p:nvSpPr>
          <p:spPr>
            <a:xfrm>
              <a:off x="3443588" y="2176726"/>
              <a:ext cx="2660443" cy="2660443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3978455" y="2799922"/>
              <a:ext cx="1590709" cy="1367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Existen dispositivos tecnológicos incorporados en los edificios capaces de registrar cuántas personas han entrado en un área en un momento dado</a:t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1895693" y="1547894"/>
              <a:ext cx="1934868" cy="1934868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2382802" y="2037947"/>
              <a:ext cx="960650" cy="954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lógica muy simple: se dispara un láser a lo largo de un tramo </a:t>
              </a: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-900000">
              <a:off x="2979417" y="213032"/>
              <a:ext cx="1895775" cy="1895775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3395216" y="628832"/>
              <a:ext cx="1064177" cy="1064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pueden distinguir si las personas entran o salen de un área</a:t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3246137" y="1771209"/>
              <a:ext cx="3405367" cy="3405367"/>
            </a:xfrm>
            <a:custGeom>
              <a:rect b="b" l="l" r="r" t="t"/>
              <a:pathLst>
                <a:path extrusionOk="0" h="120000" w="120000">
                  <a:moveTo>
                    <a:pt x="53999" y="4072"/>
                  </a:moveTo>
                  <a:lnTo>
                    <a:pt x="53999" y="4072"/>
                  </a:lnTo>
                  <a:cubicBezTo>
                    <a:pt x="77250" y="1577"/>
                    <a:pt x="99618" y="13727"/>
                    <a:pt x="110182" y="34589"/>
                  </a:cubicBezTo>
                  <a:cubicBezTo>
                    <a:pt x="120746" y="55450"/>
                    <a:pt x="117302" y="80672"/>
                    <a:pt x="101531" y="97937"/>
                  </a:cubicBezTo>
                  <a:lnTo>
                    <a:pt x="104075" y="100679"/>
                  </a:lnTo>
                  <a:lnTo>
                    <a:pt x="96345" y="99173"/>
                  </a:lnTo>
                  <a:lnTo>
                    <a:pt x="95147" y="91057"/>
                  </a:lnTo>
                  <a:lnTo>
                    <a:pt x="97691" y="93798"/>
                  </a:lnTo>
                  <a:cubicBezTo>
                    <a:pt x="111684" y="78193"/>
                    <a:pt x="114614" y="55578"/>
                    <a:pt x="105059" y="36922"/>
                  </a:cubicBezTo>
                  <a:cubicBezTo>
                    <a:pt x="95504" y="18266"/>
                    <a:pt x="75440" y="7428"/>
                    <a:pt x="54599" y="9664"/>
                  </a:cubicBezTo>
                  <a:close/>
                </a:path>
              </a:pathLst>
            </a:cu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1553032" y="1117022"/>
              <a:ext cx="2474212" cy="2474212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540904" y="-204972"/>
              <a:ext cx="2667699" cy="2667699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B3C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4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187" name="Google Shape;187;p4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4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192" name="Google Shape;192;p4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4"/>
          <p:cNvSpPr/>
          <p:nvPr/>
        </p:nvSpPr>
        <p:spPr>
          <a:xfrm>
            <a:off x="4543155" y="249912"/>
            <a:ext cx="3499030" cy="115388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3744323" y="2480397"/>
            <a:ext cx="1763486" cy="74893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</a:t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952500" y="2277923"/>
            <a:ext cx="2088605" cy="115388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Procesamiento de imagen</a:t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6211027" y="2277923"/>
            <a:ext cx="1763486" cy="115388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  <a:endParaRPr/>
          </a:p>
        </p:txBody>
      </p:sp>
      <p:sp>
        <p:nvSpPr>
          <p:cNvPr id="200" name="Google Shape;200;p4"/>
          <p:cNvSpPr/>
          <p:nvPr/>
        </p:nvSpPr>
        <p:spPr>
          <a:xfrm>
            <a:off x="8652331" y="2106834"/>
            <a:ext cx="2207260" cy="1496061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 si entro o salió la persona</a:t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3041105" y="2643684"/>
            <a:ext cx="677818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"/>
          <p:cNvSpPr/>
          <p:nvPr/>
        </p:nvSpPr>
        <p:spPr>
          <a:xfrm>
            <a:off x="5533209" y="2643684"/>
            <a:ext cx="677818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7999913" y="2643684"/>
            <a:ext cx="677818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tio web&#10;&#10;Descripción generada automáticamente" id="204" name="Google Shape;2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722" y="4313644"/>
            <a:ext cx="3093591" cy="174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622" y="4509732"/>
            <a:ext cx="2670078" cy="150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439" y="3926063"/>
            <a:ext cx="2410161" cy="2429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" id="207" name="Google Shape;20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4578" y="4509732"/>
            <a:ext cx="226314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7"/>
          <p:cNvGrpSpPr/>
          <p:nvPr/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</p:grpSpPr>
        <p:sp>
          <p:nvSpPr>
            <p:cNvPr id="216" name="Google Shape;216;p7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7"/>
          <p:cNvGrpSpPr/>
          <p:nvPr/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</p:grpSpPr>
        <p:sp>
          <p:nvSpPr>
            <p:cNvPr id="221" name="Google Shape;221;p7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331136" y="914763"/>
            <a:ext cx="2901900" cy="939000"/>
          </a:xfrm>
          <a:prstGeom prst="roundRect">
            <a:avLst>
              <a:gd fmla="val 16667" name="adj"/>
            </a:avLst>
          </a:prstGeom>
          <a:solidFill>
            <a:srgbClr val="C4E0B2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Funcionalidad del Sistema </a:t>
            </a:r>
            <a:endParaRPr/>
          </a:p>
        </p:txBody>
      </p:sp>
      <p:pic>
        <p:nvPicPr>
          <p:cNvPr descr="Un dibujo de un personaje de caricatura&#10;&#10;Descripción generada automáticamente con confianza media"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89" y="3854210"/>
            <a:ext cx="2950709" cy="147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780" y="2364748"/>
            <a:ext cx="2950709" cy="1386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" id="228" name="Google Shape;22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509" y="5422990"/>
            <a:ext cx="2950708" cy="14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"/>
          <p:cNvSpPr/>
          <p:nvPr/>
        </p:nvSpPr>
        <p:spPr>
          <a:xfrm>
            <a:off x="3949700" y="12700"/>
            <a:ext cx="3454500" cy="93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4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Implementación </a:t>
            </a:r>
            <a:endParaRPr/>
          </a:p>
        </p:txBody>
      </p:sp>
      <p:pic>
        <p:nvPicPr>
          <p:cNvPr id="230" name="Google Shape;230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2394" y="1285403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/>
          <p:nvPr/>
        </p:nvSpPr>
        <p:spPr>
          <a:xfrm>
            <a:off x="8568554" y="214044"/>
            <a:ext cx="3274259" cy="93891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Como se emplea? </a:t>
            </a:r>
            <a:endParaRPr/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4500" y="1511488"/>
            <a:ext cx="3657600" cy="4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6919" y="4600987"/>
            <a:ext cx="34544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050ff9581c_2_8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2050ff9581c_2_8"/>
          <p:cNvSpPr/>
          <p:nvPr/>
        </p:nvSpPr>
        <p:spPr>
          <a:xfrm>
            <a:off x="305" y="0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050ff9581c_2_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5B9BD5">
                  <a:alpha val="40000"/>
                </a:srgbClr>
              </a:gs>
              <a:gs pos="100000">
                <a:srgbClr val="5B9BD5">
                  <a:alpha val="40000"/>
                </a:srgbClr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g2050ff9581c_2_8"/>
          <p:cNvGrpSpPr/>
          <p:nvPr/>
        </p:nvGrpSpPr>
        <p:grpSpPr>
          <a:xfrm flipH="1">
            <a:off x="-18364" y="-43336"/>
            <a:ext cx="5163105" cy="2657462"/>
            <a:chOff x="6867015" y="-1"/>
            <a:chExt cx="5324985" cy="3251912"/>
          </a:xfrm>
        </p:grpSpPr>
        <p:sp>
          <p:nvSpPr>
            <p:cNvPr id="242" name="Google Shape;242;g2050ff9581c_2_8"/>
            <p:cNvSpPr/>
            <p:nvPr/>
          </p:nvSpPr>
          <p:spPr>
            <a:xfrm>
              <a:off x="6867015" y="-1"/>
              <a:ext cx="5324985" cy="3251912"/>
            </a:xfrm>
            <a:custGeom>
              <a:rect b="b" l="l" r="r" t="t"/>
              <a:pathLst>
                <a:path extrusionOk="0" h="3251912" w="5324985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2050ff9581c_2_8"/>
            <p:cNvSpPr/>
            <p:nvPr/>
          </p:nvSpPr>
          <p:spPr>
            <a:xfrm>
              <a:off x="6916467" y="-1"/>
              <a:ext cx="5275533" cy="2980757"/>
            </a:xfrm>
            <a:custGeom>
              <a:rect b="b" l="l" r="r" t="t"/>
              <a:pathLst>
                <a:path extrusionOk="0" h="2980757" w="5275533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2050ff9581c_2_8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g2050ff9581c_2_8"/>
            <p:cNvSpPr/>
            <p:nvPr/>
          </p:nvSpPr>
          <p:spPr>
            <a:xfrm>
              <a:off x="6921214" y="-1"/>
              <a:ext cx="5270786" cy="2927775"/>
            </a:xfrm>
            <a:custGeom>
              <a:rect b="b" l="l" r="r" t="t"/>
              <a:pathLst>
                <a:path extrusionOk="0" h="2927775" w="5270786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g2050ff9581c_2_8"/>
          <p:cNvGrpSpPr/>
          <p:nvPr/>
        </p:nvGrpSpPr>
        <p:grpSpPr>
          <a:xfrm rot="10800000">
            <a:off x="9058247" y="4146286"/>
            <a:ext cx="3142428" cy="2716829"/>
            <a:chOff x="-305" y="-4155"/>
            <a:chExt cx="2514948" cy="2174333"/>
          </a:xfrm>
        </p:grpSpPr>
        <p:sp>
          <p:nvSpPr>
            <p:cNvPr id="247" name="Google Shape;247;g2050ff9581c_2_8"/>
            <p:cNvSpPr/>
            <p:nvPr/>
          </p:nvSpPr>
          <p:spPr>
            <a:xfrm>
              <a:off x="-305" y="0"/>
              <a:ext cx="2514948" cy="2170178"/>
            </a:xfrm>
            <a:custGeom>
              <a:rect b="b" l="l" r="r" t="t"/>
              <a:pathLst>
                <a:path extrusionOk="0" h="2170178" w="251494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g2050ff9581c_2_8"/>
            <p:cNvSpPr/>
            <p:nvPr/>
          </p:nvSpPr>
          <p:spPr>
            <a:xfrm>
              <a:off x="-305" y="-4155"/>
              <a:ext cx="2493062" cy="1947896"/>
            </a:xfrm>
            <a:custGeom>
              <a:rect b="b" l="l" r="r" t="t"/>
              <a:pathLst>
                <a:path extrusionOk="0" h="1947896" w="2493062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2050ff9581c_2_8"/>
            <p:cNvSpPr/>
            <p:nvPr/>
          </p:nvSpPr>
          <p:spPr>
            <a:xfrm>
              <a:off x="-305" y="0"/>
              <a:ext cx="2501089" cy="1972702"/>
            </a:xfrm>
            <a:custGeom>
              <a:rect b="b" l="l" r="r" t="t"/>
              <a:pathLst>
                <a:path extrusionOk="0" h="1972702" w="2501089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050ff9581c_2_8"/>
            <p:cNvSpPr/>
            <p:nvPr/>
          </p:nvSpPr>
          <p:spPr>
            <a:xfrm>
              <a:off x="305" y="1"/>
              <a:ext cx="2491105" cy="1943661"/>
            </a:xfrm>
            <a:custGeom>
              <a:rect b="b" l="l" r="r" t="t"/>
              <a:pathLst>
                <a:path extrusionOk="0" h="1943661" w="2491105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g2050ff9581c_2_8"/>
          <p:cNvSpPr/>
          <p:nvPr/>
        </p:nvSpPr>
        <p:spPr>
          <a:xfrm>
            <a:off x="4501030" y="331837"/>
            <a:ext cx="3498900" cy="115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solución</a:t>
            </a:r>
            <a:endParaRPr/>
          </a:p>
        </p:txBody>
      </p:sp>
      <p:sp>
        <p:nvSpPr>
          <p:cNvPr id="252" name="Google Shape;252;g2050ff9581c_2_8"/>
          <p:cNvSpPr/>
          <p:nvPr/>
        </p:nvSpPr>
        <p:spPr>
          <a:xfrm>
            <a:off x="3744323" y="2480397"/>
            <a:ext cx="1763400" cy="74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Detección </a:t>
            </a:r>
            <a:endParaRPr/>
          </a:p>
        </p:txBody>
      </p:sp>
      <p:sp>
        <p:nvSpPr>
          <p:cNvPr id="253" name="Google Shape;253;g2050ff9581c_2_8"/>
          <p:cNvSpPr/>
          <p:nvPr/>
        </p:nvSpPr>
        <p:spPr>
          <a:xfrm>
            <a:off x="371025" y="2277925"/>
            <a:ext cx="2670000" cy="115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Procesamiento de imagen</a:t>
            </a:r>
            <a:endParaRPr/>
          </a:p>
        </p:txBody>
      </p:sp>
      <p:sp>
        <p:nvSpPr>
          <p:cNvPr id="254" name="Google Shape;254;g2050ff9581c_2_8"/>
          <p:cNvSpPr/>
          <p:nvPr/>
        </p:nvSpPr>
        <p:spPr>
          <a:xfrm>
            <a:off x="6211027" y="2277923"/>
            <a:ext cx="1763400" cy="1153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Tracking</a:t>
            </a:r>
            <a:endParaRPr/>
          </a:p>
        </p:txBody>
      </p:sp>
      <p:sp>
        <p:nvSpPr>
          <p:cNvPr id="255" name="Google Shape;255;g2050ff9581c_2_8"/>
          <p:cNvSpPr/>
          <p:nvPr/>
        </p:nvSpPr>
        <p:spPr>
          <a:xfrm>
            <a:off x="8652331" y="2106834"/>
            <a:ext cx="2207400" cy="1496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 si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entró</a:t>
            </a: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salió la persona</a:t>
            </a:r>
            <a:endParaRPr/>
          </a:p>
        </p:txBody>
      </p:sp>
      <p:sp>
        <p:nvSpPr>
          <p:cNvPr id="256" name="Google Shape;256;g2050ff9581c_2_8"/>
          <p:cNvSpPr/>
          <p:nvPr/>
        </p:nvSpPr>
        <p:spPr>
          <a:xfrm>
            <a:off x="3041105" y="2643684"/>
            <a:ext cx="6777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050ff9581c_2_8"/>
          <p:cNvSpPr/>
          <p:nvPr/>
        </p:nvSpPr>
        <p:spPr>
          <a:xfrm>
            <a:off x="5533209" y="2643684"/>
            <a:ext cx="6777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050ff9581c_2_8"/>
          <p:cNvSpPr/>
          <p:nvPr/>
        </p:nvSpPr>
        <p:spPr>
          <a:xfrm>
            <a:off x="7999913" y="2643684"/>
            <a:ext cx="677700" cy="41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8D08C"/>
          </a:solidFill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tio web&#10;&#10;Descripción generada automáticamente" id="259" name="Google Shape;259;g2050ff9581c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7722" y="4313644"/>
            <a:ext cx="3093590" cy="174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2050ff9581c_2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3622" y="4509732"/>
            <a:ext cx="2670078" cy="150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050ff9581c_2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1439" y="3926063"/>
            <a:ext cx="2410161" cy="2429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" id="262" name="Google Shape;262;g2050ff9581c_2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4578" y="4509732"/>
            <a:ext cx="226314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leLinesVT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2022-06-06T17:39:00Z</dcterms:created>
  <dc:creator>Mario Benites Cevallos</dc:creator>
</cp:coreProperties>
</file>